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C6215-84CE-4EF5-92C9-EEECD123820D}" v="47" dt="2021-01-20T06:25:04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3A1A-81BB-42AA-9194-2FEE4B895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CA7C1-BC72-40AF-8CCE-42D11D56A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A0B0-2A20-4562-9199-11EFD43D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1B92-B1BC-4786-947F-FD10701B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9C2C-DEE3-4910-B6DB-8C6DD559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D039-C859-4D4B-9E3D-46ACFE97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F56FA-103B-41AB-9CC3-36F5823C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E1F47-77E8-49A3-ACBD-658C004A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6B039-B709-41B7-8563-9B026D5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A4EC-169A-4FBF-9DE9-32CA9188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6E197-CB87-4407-B7AB-3E5E91664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88404-BE83-4616-8751-DC69899C4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EB10F-07C8-4235-8F46-F314BCBC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46867-788B-48DD-A406-98F0F8EF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8EA62-56DA-4E4E-B561-533A4851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8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EDD6-F3C9-4C2A-A368-BCAC8A70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E493-8F81-4D44-BCB8-84D320D2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C66F5-C3A0-4A51-90E9-FAD5B0F9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E227B-8061-429C-B28E-2C58E12E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E218-A69E-4577-A517-3C37ADFB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0672-4CFD-4318-80B7-473F5701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B1530-AF12-4DA0-B9EB-F3FA28E2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033E1-CD99-426C-83AE-E5CDFDC4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75186-4F0A-4B30-ACBF-8893CC18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7411A-6761-4962-8B17-3448AFCC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7A78-5102-4932-A000-E22F2314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CBBC-549A-4CE0-A9D4-BD26F2E94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17EBE-7F6A-4D27-9FEC-92782140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7AB45-6F42-4C2F-90CB-70BF97FF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5CE80-C29D-4741-92DF-58F53D69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79B35-0B23-42F5-BDD3-3A6F7EF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6535-783A-4056-A57F-A24F5C78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DFFFC-9373-4A6C-B505-DDA90D4C1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E0CD5-8E17-41FD-B7BA-141FE7A9A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A3AD0-D52C-416D-9FF0-0D09FEA21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38948-8ADA-4CBA-8DF6-2076C9313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3936E-8784-408B-AA75-72AB28F2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B67DB-1556-4290-B0A1-029F0B4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83E51-7FC5-4782-9172-D0A5D4B7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8268-27C2-4F3F-8E29-6770AEE0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48A19-AB32-45A4-90A1-8E426D1B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69909-6DF8-4350-BD63-B0BD0A9E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C0870-34BD-442C-941C-2EDFB8B8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CA856-45AB-480C-99EA-A75FB904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93341-87BC-4414-8478-2898DA3A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4BEDF-B05C-47EC-9247-2D92579F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7B90-FD52-4104-87BB-BECD0053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D93C4-2920-46BA-9C9E-3749646BD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BF071-DF52-472B-8F39-83EABCEBC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BE0E4-5848-45CB-8E88-80E5A47A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247BB-672C-432C-B685-D6400E76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ACE80-39E9-41B3-96CD-527F6362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EB19-E117-423D-B592-4EC1BC3D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B69EB-25F8-4AB6-B9F0-85FA633EE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3212F-25B7-443E-B254-86E8AF5F4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30B81-6344-4E04-834C-B44891C1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516AE-7CD8-4EB9-BAD6-703950D8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36AE6-FC4C-400B-BBDA-9D57053C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DBB47-E121-4AC6-BF45-19B33E4B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65B9E-21BE-424B-8029-F5A7F5F1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B72AB-81DA-4037-A2E2-C950865A3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D2036-5485-44FC-951C-48FD4CEB3F4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C59D-46E8-48EF-8AAA-45DA0BCE3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AE6B-E3E5-48A1-8271-3D22B69F9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E1C1-48D5-4318-A0DB-401ED8877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CE85-365C-49CF-818E-5B12F9567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CEIBA PARTNERS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81359-497F-4AAC-8229-F44DCC7FC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BUSINESS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304886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6B61FB-38BF-45A8-884A-BD3CD89E3962}"/>
              </a:ext>
            </a:extLst>
          </p:cNvPr>
          <p:cNvSpPr txBox="1"/>
          <p:nvPr/>
        </p:nvSpPr>
        <p:spPr>
          <a:xfrm>
            <a:off x="4140485" y="462337"/>
            <a:ext cx="33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OUR SOLUTIONS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4D769-EDE9-4EB5-8498-2017EFC42106}"/>
              </a:ext>
            </a:extLst>
          </p:cNvPr>
          <p:cNvSpPr txBox="1"/>
          <p:nvPr/>
        </p:nvSpPr>
        <p:spPr>
          <a:xfrm>
            <a:off x="1488040" y="1698660"/>
            <a:ext cx="8924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Enable business visibility with our tailor-made data solutions: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Operational KPIs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Reporting Packages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Enterprise-level data warehousing solutions.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8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3F6BEE-A67A-4575-A845-961F7E47D2DB}"/>
              </a:ext>
            </a:extLst>
          </p:cNvPr>
          <p:cNvSpPr txBox="1"/>
          <p:nvPr/>
        </p:nvSpPr>
        <p:spPr>
          <a:xfrm>
            <a:off x="4015411" y="271605"/>
            <a:ext cx="38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INTERACTIVE DASHBOARDS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400D4-84B0-40C0-8192-C837CF5F472D}"/>
              </a:ext>
            </a:extLst>
          </p:cNvPr>
          <p:cNvSpPr txBox="1"/>
          <p:nvPr/>
        </p:nvSpPr>
        <p:spPr>
          <a:xfrm>
            <a:off x="474314" y="1447393"/>
            <a:ext cx="3848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 the most of your data with Power BI dashboards: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Fully interactive, user-friendly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both operational and financial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3D6C8E-7DB2-42FB-8E26-A7F46EB5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80" y="1447393"/>
            <a:ext cx="7266621" cy="40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994E-AC96-4A96-AE56-2A5DD5F6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F98B2AD-4603-47B3-92FA-E22D562D6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3575" r="7191" b="8457"/>
          <a:stretch/>
        </p:blipFill>
        <p:spPr>
          <a:xfrm>
            <a:off x="1712365" y="1438382"/>
            <a:ext cx="9000978" cy="5054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8E299-CEAD-4910-8F1A-18EB9EBC7DC4}"/>
              </a:ext>
            </a:extLst>
          </p:cNvPr>
          <p:cNvSpPr txBox="1"/>
          <p:nvPr/>
        </p:nvSpPr>
        <p:spPr>
          <a:xfrm>
            <a:off x="4015411" y="271605"/>
            <a:ext cx="38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INTERACTIVE DASHBOARDS</a:t>
            </a:r>
          </a:p>
        </p:txBody>
      </p:sp>
    </p:spTree>
    <p:extLst>
      <p:ext uri="{BB962C8B-B14F-4D97-AF65-F5344CB8AC3E}">
        <p14:creationId xmlns:p14="http://schemas.microsoft.com/office/powerpoint/2010/main" val="66208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16F8F7-BDF0-4931-A8A0-A747302248D5}"/>
              </a:ext>
            </a:extLst>
          </p:cNvPr>
          <p:cNvSpPr txBox="1"/>
          <p:nvPr/>
        </p:nvSpPr>
        <p:spPr>
          <a:xfrm>
            <a:off x="4015411" y="271605"/>
            <a:ext cx="38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Ad-Hoc Reporting Package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02A87-CB19-44EB-9341-527902901104}"/>
              </a:ext>
            </a:extLst>
          </p:cNvPr>
          <p:cNvSpPr txBox="1"/>
          <p:nvPr/>
        </p:nvSpPr>
        <p:spPr>
          <a:xfrm>
            <a:off x="511862" y="1045282"/>
            <a:ext cx="3848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Ideal for executive meetings and end of month results review: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Executive summaries.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P&amp;L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Contribution per client, country,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Headcount  and compensation cost per cost center, country,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Global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Easily shared via Excel.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Printable PDF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9C9BE-0F8A-4A71-AD90-F3C89007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96" y="1393442"/>
            <a:ext cx="7357390" cy="32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1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BD9E1E-BAAC-4D8E-B192-EC8D18600856}"/>
              </a:ext>
            </a:extLst>
          </p:cNvPr>
          <p:cNvSpPr txBox="1"/>
          <p:nvPr/>
        </p:nvSpPr>
        <p:spPr>
          <a:xfrm>
            <a:off x="4015411" y="271605"/>
            <a:ext cx="384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Ad-Hoc Reporting Package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10688-F3F7-4059-B42C-3231D375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16" y="1790007"/>
            <a:ext cx="11135297" cy="1276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784FC-2A86-45D4-8E54-040F4D7F3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2" y="3326741"/>
            <a:ext cx="4318000" cy="301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61595-B167-415F-A59F-C554555F02CE}"/>
              </a:ext>
            </a:extLst>
          </p:cNvPr>
          <p:cNvSpPr txBox="1"/>
          <p:nvPr/>
        </p:nvSpPr>
        <p:spPr>
          <a:xfrm>
            <a:off x="396825" y="1295142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Contribution per client, country,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7CF2C-ADB3-451F-A370-4C405DCB3099}"/>
              </a:ext>
            </a:extLst>
          </p:cNvPr>
          <p:cNvSpPr txBox="1"/>
          <p:nvPr/>
        </p:nvSpPr>
        <p:spPr>
          <a:xfrm>
            <a:off x="4953889" y="4441660"/>
            <a:ext cx="6095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Headcount  and compensation cost per cost center, country, etc.</a:t>
            </a:r>
          </a:p>
        </p:txBody>
      </p:sp>
    </p:spTree>
    <p:extLst>
      <p:ext uri="{BB962C8B-B14F-4D97-AF65-F5344CB8AC3E}">
        <p14:creationId xmlns:p14="http://schemas.microsoft.com/office/powerpoint/2010/main" val="188949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BD9E1E-BAAC-4D8E-B192-EC8D18600856}"/>
              </a:ext>
            </a:extLst>
          </p:cNvPr>
          <p:cNvSpPr txBox="1"/>
          <p:nvPr/>
        </p:nvSpPr>
        <p:spPr>
          <a:xfrm>
            <a:off x="4015411" y="271605"/>
            <a:ext cx="395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Enterprise-level data warehouse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1B24A-E165-437D-A006-0A74303C4B6E}"/>
              </a:ext>
            </a:extLst>
          </p:cNvPr>
          <p:cNvSpPr txBox="1"/>
          <p:nvPr/>
        </p:nvSpPr>
        <p:spPr>
          <a:xfrm>
            <a:off x="631860" y="1628454"/>
            <a:ext cx="5034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Control, secure, and distribute your data globally with our data warehousing solutions: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Ideal for medium to large companies.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Ideal for companies with a need for highly available, high quality data and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roles and assign specific security restrictions, avoid information leakage.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C99BE5-6B61-4ECE-9B62-9FA8F8FA29AD}"/>
              </a:ext>
            </a:extLst>
          </p:cNvPr>
          <p:cNvGrpSpPr/>
          <p:nvPr/>
        </p:nvGrpSpPr>
        <p:grpSpPr>
          <a:xfrm>
            <a:off x="6601145" y="2011994"/>
            <a:ext cx="4607961" cy="4368257"/>
            <a:chOff x="5887091" y="1611303"/>
            <a:chExt cx="5435030" cy="5027126"/>
          </a:xfrm>
        </p:grpSpPr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4D0349BF-63E9-4EC5-A632-23B99A760811}"/>
                </a:ext>
              </a:extLst>
            </p:cNvPr>
            <p:cNvSpPr/>
            <p:nvPr/>
          </p:nvSpPr>
          <p:spPr>
            <a:xfrm>
              <a:off x="10027576" y="5887207"/>
              <a:ext cx="708917" cy="72604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5E5FBBF7-B4C4-458B-8156-5D49B190B4B3}"/>
                </a:ext>
              </a:extLst>
            </p:cNvPr>
            <p:cNvSpPr/>
            <p:nvPr/>
          </p:nvSpPr>
          <p:spPr>
            <a:xfrm>
              <a:off x="8173091" y="5887207"/>
              <a:ext cx="708917" cy="72604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0A808394-29C2-4BF4-8669-3D1168381910}"/>
                </a:ext>
              </a:extLst>
            </p:cNvPr>
            <p:cNvSpPr/>
            <p:nvPr/>
          </p:nvSpPr>
          <p:spPr>
            <a:xfrm>
              <a:off x="9123450" y="5887207"/>
              <a:ext cx="708917" cy="72604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9B03DD3-B143-419E-8E9A-B3AA6E649864}"/>
                </a:ext>
              </a:extLst>
            </p:cNvPr>
            <p:cNvSpPr/>
            <p:nvPr/>
          </p:nvSpPr>
          <p:spPr>
            <a:xfrm>
              <a:off x="5887091" y="5887206"/>
              <a:ext cx="2029146" cy="7512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Systems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6D0D6E3-BC3B-422B-A7B1-4E52588A5382}"/>
                </a:ext>
              </a:extLst>
            </p:cNvPr>
            <p:cNvSpPr/>
            <p:nvPr/>
          </p:nvSpPr>
          <p:spPr>
            <a:xfrm>
              <a:off x="5887091" y="5862023"/>
              <a:ext cx="2029146" cy="75122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Source Systems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67E1B20-0C0B-4EC2-96C7-08FDA026E8DC}"/>
                </a:ext>
              </a:extLst>
            </p:cNvPr>
            <p:cNvSpPr/>
            <p:nvPr/>
          </p:nvSpPr>
          <p:spPr>
            <a:xfrm>
              <a:off x="5905071" y="4820406"/>
              <a:ext cx="2029146" cy="7512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Extract, Transform &amp; Load (ETL)</a:t>
              </a:r>
            </a:p>
          </p:txBody>
        </p:sp>
        <p:sp>
          <p:nvSpPr>
            <p:cNvPr id="17" name="Callout: Quad Arrow 16">
              <a:extLst>
                <a:ext uri="{FF2B5EF4-FFF2-40B4-BE49-F238E27FC236}">
                  <a16:creationId xmlns:a16="http://schemas.microsoft.com/office/drawing/2014/main" id="{2D6E487D-6406-4E66-9113-DD67E3A56D9F}"/>
                </a:ext>
              </a:extLst>
            </p:cNvPr>
            <p:cNvSpPr/>
            <p:nvPr/>
          </p:nvSpPr>
          <p:spPr>
            <a:xfrm>
              <a:off x="9560101" y="4817838"/>
              <a:ext cx="934949" cy="831167"/>
            </a:xfrm>
            <a:prstGeom prst="quadArrowCallout">
              <a:avLst>
                <a:gd name="adj1" fmla="val 9638"/>
                <a:gd name="adj2" fmla="val 18515"/>
                <a:gd name="adj3" fmla="val 18515"/>
                <a:gd name="adj4" fmla="val 3924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Gears with solid fill">
              <a:extLst>
                <a:ext uri="{FF2B5EF4-FFF2-40B4-BE49-F238E27FC236}">
                  <a16:creationId xmlns:a16="http://schemas.microsoft.com/office/drawing/2014/main" id="{8E066342-DC44-4A32-AD90-E911AA694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24808" y="4817838"/>
              <a:ext cx="914400" cy="831167"/>
            </a:xfrm>
            <a:prstGeom prst="rect">
              <a:avLst/>
            </a:prstGeom>
          </p:spPr>
        </p:pic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417AF285-99DA-4BE6-976F-7A1DF12E40FD}"/>
                </a:ext>
              </a:extLst>
            </p:cNvPr>
            <p:cNvSpPr/>
            <p:nvPr/>
          </p:nvSpPr>
          <p:spPr>
            <a:xfrm>
              <a:off x="10834098" y="1611303"/>
              <a:ext cx="488023" cy="4998517"/>
            </a:xfrm>
            <a:prstGeom prst="upArrow">
              <a:avLst/>
            </a:prstGeom>
            <a:gradFill>
              <a:gsLst>
                <a:gs pos="51000">
                  <a:schemeClr val="accent1">
                    <a:lumMod val="60000"/>
                    <a:lumOff val="4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  <a:gs pos="24000">
                  <a:schemeClr val="accent1">
                    <a:lumMod val="40000"/>
                    <a:lumOff val="60000"/>
                  </a:schemeClr>
                </a:gs>
                <a:gs pos="77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525C634-D140-473D-872D-AF8C060AAC95}"/>
                </a:ext>
              </a:extLst>
            </p:cNvPr>
            <p:cNvSpPr/>
            <p:nvPr/>
          </p:nvSpPr>
          <p:spPr>
            <a:xfrm>
              <a:off x="5905071" y="3778789"/>
              <a:ext cx="2029146" cy="7512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 Warehouse</a:t>
              </a:r>
            </a:p>
          </p:txBody>
        </p:sp>
        <p:sp>
          <p:nvSpPr>
            <p:cNvPr id="22" name="Cylinder 21">
              <a:extLst>
                <a:ext uri="{FF2B5EF4-FFF2-40B4-BE49-F238E27FC236}">
                  <a16:creationId xmlns:a16="http://schemas.microsoft.com/office/drawing/2014/main" id="{42EDD46D-F831-40F5-B1A1-ED94CBBF45B7}"/>
                </a:ext>
              </a:extLst>
            </p:cNvPr>
            <p:cNvSpPr/>
            <p:nvPr/>
          </p:nvSpPr>
          <p:spPr>
            <a:xfrm>
              <a:off x="9205642" y="3803972"/>
              <a:ext cx="708917" cy="72604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FD3D83F-36A8-40D9-A6DD-FD1C90274EE5}"/>
                </a:ext>
              </a:extLst>
            </p:cNvPr>
            <p:cNvSpPr/>
            <p:nvPr/>
          </p:nvSpPr>
          <p:spPr>
            <a:xfrm>
              <a:off x="5905071" y="2737172"/>
              <a:ext cx="2029146" cy="75122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Semantic Layer</a:t>
              </a:r>
            </a:p>
          </p:txBody>
        </p:sp>
        <p:pic>
          <p:nvPicPr>
            <p:cNvPr id="28" name="Graphic 27" descr="Cube outline">
              <a:extLst>
                <a:ext uri="{FF2B5EF4-FFF2-40B4-BE49-F238E27FC236}">
                  <a16:creationId xmlns:a16="http://schemas.microsoft.com/office/drawing/2014/main" id="{4B67DBFC-5CDA-48DC-9FC8-C6B465F9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8540" y="2585275"/>
              <a:ext cx="903120" cy="903120"/>
            </a:xfrm>
            <a:prstGeom prst="rect">
              <a:avLst/>
            </a:prstGeom>
          </p:spPr>
        </p:pic>
        <p:sp>
          <p:nvSpPr>
            <p:cNvPr id="29" name="Cylinder 28">
              <a:extLst>
                <a:ext uri="{FF2B5EF4-FFF2-40B4-BE49-F238E27FC236}">
                  <a16:creationId xmlns:a16="http://schemas.microsoft.com/office/drawing/2014/main" id="{3B6643DC-4F27-450F-BC2E-A12AA0E770DA}"/>
                </a:ext>
              </a:extLst>
            </p:cNvPr>
            <p:cNvSpPr/>
            <p:nvPr/>
          </p:nvSpPr>
          <p:spPr>
            <a:xfrm>
              <a:off x="8419673" y="3820777"/>
              <a:ext cx="434084" cy="434048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ylinder 29">
              <a:extLst>
                <a:ext uri="{FF2B5EF4-FFF2-40B4-BE49-F238E27FC236}">
                  <a16:creationId xmlns:a16="http://schemas.microsoft.com/office/drawing/2014/main" id="{EB179902-6C73-41E1-BCB5-2B982F5D6A80}"/>
                </a:ext>
              </a:extLst>
            </p:cNvPr>
            <p:cNvSpPr/>
            <p:nvPr/>
          </p:nvSpPr>
          <p:spPr>
            <a:xfrm>
              <a:off x="10197099" y="3778789"/>
              <a:ext cx="434084" cy="434048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1063B65-5690-461A-AF5A-298236377BAF}"/>
                </a:ext>
              </a:extLst>
            </p:cNvPr>
            <p:cNvSpPr/>
            <p:nvPr/>
          </p:nvSpPr>
          <p:spPr>
            <a:xfrm>
              <a:off x="5905071" y="1695555"/>
              <a:ext cx="2029146" cy="7512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Reporting Layer</a:t>
              </a:r>
            </a:p>
          </p:txBody>
        </p:sp>
        <p:pic>
          <p:nvPicPr>
            <p:cNvPr id="33" name="Graphic 32" descr="Gauge with solid fill">
              <a:extLst>
                <a:ext uri="{FF2B5EF4-FFF2-40B4-BE49-F238E27FC236}">
                  <a16:creationId xmlns:a16="http://schemas.microsoft.com/office/drawing/2014/main" id="{5CF75F30-2E7D-4FC8-8AE8-D0694298D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6556" y="1611304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Presentation with bar chart with solid fill">
              <a:extLst>
                <a:ext uri="{FF2B5EF4-FFF2-40B4-BE49-F238E27FC236}">
                  <a16:creationId xmlns:a16="http://schemas.microsoft.com/office/drawing/2014/main" id="{58CBA3CE-1476-499B-A5E7-37562C65C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16783" y="1611304"/>
              <a:ext cx="914400" cy="914400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874673-B54B-4CBA-913C-85621120B949}"/>
              </a:ext>
            </a:extLst>
          </p:cNvPr>
          <p:cNvSpPr/>
          <p:nvPr/>
        </p:nvSpPr>
        <p:spPr>
          <a:xfrm>
            <a:off x="6626574" y="1486284"/>
            <a:ext cx="4582532" cy="4340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End-Users</a:t>
            </a:r>
          </a:p>
        </p:txBody>
      </p:sp>
      <p:pic>
        <p:nvPicPr>
          <p:cNvPr id="39" name="Graphic 38" descr="Users outline">
            <a:extLst>
              <a:ext uri="{FF2B5EF4-FFF2-40B4-BE49-F238E27FC236}">
                <a16:creationId xmlns:a16="http://schemas.microsoft.com/office/drawing/2014/main" id="{7BD428CA-2E66-4934-B927-57C0ADF495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5534" y="1413826"/>
            <a:ext cx="565476" cy="5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199</Words>
  <Application>Microsoft Macintosh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CEIBA PARTNERS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CEIBA PARTNERS</dc:title>
  <dc:creator>Fernando Salazar</dc:creator>
  <cp:lastModifiedBy>Francesca Delclaux</cp:lastModifiedBy>
  <cp:revision>3</cp:revision>
  <dcterms:created xsi:type="dcterms:W3CDTF">2021-01-20T04:35:17Z</dcterms:created>
  <dcterms:modified xsi:type="dcterms:W3CDTF">2021-01-20T10:22:16Z</dcterms:modified>
</cp:coreProperties>
</file>